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56" r:id="rId2"/>
    <p:sldId id="257" r:id="rId3"/>
    <p:sldId id="258" r:id="rId4"/>
    <p:sldId id="278" r:id="rId5"/>
    <p:sldId id="279" r:id="rId6"/>
    <p:sldId id="280" r:id="rId7"/>
    <p:sldId id="281" r:id="rId8"/>
    <p:sldId id="259" r:id="rId9"/>
    <p:sldId id="282" r:id="rId10"/>
    <p:sldId id="283" r:id="rId11"/>
    <p:sldId id="286" r:id="rId12"/>
    <p:sldId id="284" r:id="rId13"/>
    <p:sldId id="285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666" y="2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F3A51-864A-44F7-B8F0-287797EBA982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CB62-E58F-49B9-997F-93A46AB7CE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568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76DFE7F-0F84-470A-AD6C-8F04F131A27F}" type="datetimeFigureOut">
              <a:rPr lang="en-GB" smtClean="0"/>
              <a:t>20/09/2020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0D8574D-FE3D-4D59-8A1E-29B3ECED6D30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1520" y="1844824"/>
            <a:ext cx="87658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err="1" smtClean="0">
                <a:latin typeface="Arial" panose="020B0604020202020204" pitchFamily="34" charset="0"/>
                <a:cs typeface="Arial" panose="020B0604020202020204" pitchFamily="34" charset="0"/>
              </a:rPr>
              <a:t>Razvoj</a:t>
            </a:r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elektropneumatskog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generatora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kompresionih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mehaničkih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smtClean="0">
                <a:latin typeface="Arial" panose="020B0604020202020204" pitchFamily="34" charset="0"/>
                <a:cs typeface="Arial" panose="020B0604020202020204" pitchFamily="34" charset="0"/>
              </a:rPr>
              <a:t>talasa</a:t>
            </a:r>
            <a:endParaRPr lang="en-GB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830" y="4149080"/>
            <a:ext cx="250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Nikola </a:t>
            </a:r>
            <a:r>
              <a:rPr lang="en-US" sz="2400" b="1" err="1" smtClean="0">
                <a:latin typeface="Arial" panose="020B0604020202020204" pitchFamily="34" charset="0"/>
                <a:cs typeface="Arial" panose="020B0604020202020204" pitchFamily="34" charset="0"/>
              </a:rPr>
              <a:t>Risti</a:t>
            </a:r>
            <a:r>
              <a:rPr lang="sr-Latn-BA" sz="2400" b="1">
                <a:latin typeface="Arial" panose="020B0604020202020204" pitchFamily="34" charset="0"/>
                <a:cs typeface="Arial" panose="020B0604020202020204" pitchFamily="34" charset="0"/>
              </a:rPr>
              <a:t>ć</a:t>
            </a:r>
            <a:endParaRPr lang="en-GB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731" y="4149080"/>
            <a:ext cx="2501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mtClean="0">
                <a:latin typeface="Arial" panose="020B0604020202020204" pitchFamily="34" charset="0"/>
                <a:cs typeface="Arial" panose="020B0604020202020204" pitchFamily="34" charset="0"/>
              </a:rPr>
              <a:t>Master</a:t>
            </a:r>
            <a:r>
              <a:rPr lang="sr-Latn-BA" sz="2400" b="1" smtClean="0">
                <a:latin typeface="Arial" panose="020B0604020202020204" pitchFamily="34" charset="0"/>
                <a:cs typeface="Arial" panose="020B0604020202020204" pitchFamily="34" charset="0"/>
              </a:rPr>
              <a:t> Rad</a:t>
            </a:r>
            <a:endParaRPr lang="en-GB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65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81865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Projektil je jedan od dva čvrsta tela koja učestvuju u sudaru koji se dešava prilikom rada 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sistema.</a:t>
            </a:r>
            <a:endParaRPr lang="en-US" sz="1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pl-PL" sz="1400">
                <a:solidFill>
                  <a:srgbClr val="000000"/>
                </a:solidFill>
                <a:latin typeface="Arial" panose="020B0604020202020204" pitchFamily="34" charset="0"/>
              </a:rPr>
              <a:t>U početnom </a:t>
            </a: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trenutku procesa</a:t>
            </a:r>
            <a:r>
              <a:rPr lang="pl-PL" sz="140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l-PL" sz="1400">
                <a:solidFill>
                  <a:srgbClr val="000000"/>
                </a:solidFill>
                <a:latin typeface="Arial" panose="020B0604020202020204" pitchFamily="34" charset="0"/>
              </a:rPr>
              <a:t>nalazi se u stanju </a:t>
            </a:r>
            <a:r>
              <a:rPr lang="pl-PL" sz="1400" smtClean="0">
                <a:solidFill>
                  <a:srgbClr val="000000"/>
                </a:solidFill>
                <a:latin typeface="Arial" panose="020B0604020202020204" pitchFamily="34" charset="0"/>
              </a:rPr>
              <a:t>mirovanja</a:t>
            </a: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Vazduh pod pritiskom koji ističe iz razvodnog ventila pogoni projektil, ali prolazi i kroz zazor između njega i unutrašnje cevi.</a:t>
            </a:r>
            <a:endParaRPr lang="en-US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40" y="1700005"/>
            <a:ext cx="5840960" cy="43039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18640" y="6093296"/>
                <a:ext cx="593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𝑃𝑜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č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𝑒𝑡𝑛𝑖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𝑝𝑜𝑙𝑜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ž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𝑎𝑗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𝑝𝑟𝑜𝑗𝑒𝑘𝑡𝑖𝑙𝑎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640" y="6093296"/>
                <a:ext cx="5938587" cy="307777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53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458611"/>
          </a:xfrm>
        </p:spPr>
        <p:txBody>
          <a:bodyPr>
            <a:normAutofit/>
          </a:bodyPr>
          <a:lstStyle/>
          <a:p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Vazduh koji je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prošao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kroz zazor između projektila i unutrašnje cevi se akumulira u komori spoljašnje cevi.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02706" y="5229200"/>
                <a:ext cx="593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𝑇𝑜𝑘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𝑣𝑎𝑧𝑑𝑢h𝑎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𝑝𝑜𝑑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𝑝𝑟𝑖𝑡𝑖𝑠𝑘𝑜𝑚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𝑘𝑜𝑚𝑜𝑟𝑒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𝑠𝑝𝑜𝑙𝑗𝑎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𝑛𝑗𝑒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𝑐𝑒𝑣𝑖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6" y="5229200"/>
                <a:ext cx="5938587" cy="307777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48880"/>
            <a:ext cx="7543409" cy="269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32656"/>
            <a:ext cx="8363272" cy="567463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2000"/>
              </a:spcAft>
            </a:pP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N</a:t>
            </a:r>
            <a:r>
              <a:rPr lang="pl-PL" sz="1400" smtClean="0">
                <a:solidFill>
                  <a:srgbClr val="000000"/>
                </a:solidFill>
                <a:latin typeface="Arial" panose="020B0604020202020204" pitchFamily="34" charset="0"/>
              </a:rPr>
              <a:t>a brzinu i ubrzanje projektila utiču tri značajne sile</a:t>
            </a: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 dok se kreće kroz unutrašnju cev</a:t>
            </a:r>
            <a:r>
              <a:rPr lang="pl-PL" sz="1400" smtClean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</a:p>
          <a:p>
            <a:pPr marL="540000" indent="0">
              <a:buNone/>
            </a:pP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1. </a:t>
            </a:r>
            <a:r>
              <a:rPr lang="en-US" sz="1400" smtClean="0">
                <a:solidFill>
                  <a:srgbClr val="000000"/>
                </a:solidFill>
                <a:latin typeface="Cambria Math" panose="02040503050406030204" pitchFamily="18" charset="0"/>
              </a:rPr>
              <a:t>𝐹</a:t>
            </a:r>
            <a:r>
              <a:rPr lang="en-US" sz="1000" smtClean="0">
                <a:solidFill>
                  <a:srgbClr val="000000"/>
                </a:solidFill>
                <a:latin typeface="Cambria Math" panose="02040503050406030204" pitchFamily="18" charset="0"/>
              </a:rPr>
              <a:t>𝑎</a:t>
            </a:r>
            <a:r>
              <a:rPr lang="en-US" sz="700" smtClean="0">
                <a:solidFill>
                  <a:srgbClr val="000000"/>
                </a:solidFill>
                <a:latin typeface="Cambria Math" panose="02040503050406030204" pitchFamily="18" charset="0"/>
              </a:rPr>
              <a:t>𝑚   </a:t>
            </a:r>
            <a:r>
              <a:rPr lang="en-US" sz="1400" smtClean="0">
                <a:solidFill>
                  <a:srgbClr val="000000"/>
                </a:solidFill>
                <a:latin typeface="Cambria Math" panose="02040503050406030204" pitchFamily="18" charset="0"/>
              </a:rPr>
              <a:t>− 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aktivna komponenta sile zemljine teže, </a:t>
            </a:r>
          </a:p>
          <a:p>
            <a:pPr marL="540000" indent="0">
              <a:buNone/>
            </a:pP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2. </a:t>
            </a:r>
            <a:r>
              <a:rPr lang="en-US" sz="1400" smtClean="0">
                <a:solidFill>
                  <a:srgbClr val="000000"/>
                </a:solidFill>
                <a:latin typeface="Cambria Math" panose="02040503050406030204" pitchFamily="18" charset="0"/>
              </a:rPr>
              <a:t>𝐹</a:t>
            </a:r>
            <a:r>
              <a:rPr lang="en-US" sz="1000" smtClean="0">
                <a:solidFill>
                  <a:srgbClr val="000000"/>
                </a:solidFill>
                <a:latin typeface="Cambria Math" panose="02040503050406030204" pitchFamily="18" charset="0"/>
              </a:rPr>
              <a:t>𝑝𝑝</a:t>
            </a:r>
            <a:r>
              <a:rPr lang="en-US" sz="700" smtClean="0">
                <a:solidFill>
                  <a:srgbClr val="000000"/>
                </a:solidFill>
                <a:latin typeface="Cambria Math" panose="02040503050406030204" pitchFamily="18" charset="0"/>
              </a:rPr>
              <a:t>𝑚</a:t>
            </a:r>
            <a:r>
              <a:rPr lang="en-US" sz="1400" smtClean="0">
                <a:solidFill>
                  <a:srgbClr val="000000"/>
                </a:solidFill>
                <a:latin typeface="Cambria Math" panose="02040503050406030204" pitchFamily="18" charset="0"/>
              </a:rPr>
              <a:t>− 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sila koja postoji usled pogonskog pneumatskog pritiska koji ubrzava projektil prema</a:t>
            </a:r>
            <a:b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              membrani (pneumatska pogonska sila), i </a:t>
            </a:r>
          </a:p>
          <a:p>
            <a:pPr marL="540000" indent="0">
              <a:buNone/>
            </a:pP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3. </a:t>
            </a:r>
            <a:r>
              <a:rPr lang="en-US" sz="1400" smtClean="0">
                <a:solidFill>
                  <a:srgbClr val="000000"/>
                </a:solidFill>
                <a:latin typeface="Cambria Math" panose="02040503050406030204" pitchFamily="18" charset="0"/>
              </a:rPr>
              <a:t>𝐹</a:t>
            </a:r>
            <a:r>
              <a:rPr lang="en-US" sz="1000" smtClean="0">
                <a:solidFill>
                  <a:srgbClr val="000000"/>
                </a:solidFill>
                <a:latin typeface="Cambria Math" panose="02040503050406030204" pitchFamily="18" charset="0"/>
              </a:rPr>
              <a:t>𝑠𝑝</a:t>
            </a:r>
            <a:r>
              <a:rPr lang="en-US" sz="700" smtClean="0">
                <a:solidFill>
                  <a:srgbClr val="000000"/>
                </a:solidFill>
                <a:latin typeface="Cambria Math" panose="02040503050406030204" pitchFamily="18" charset="0"/>
              </a:rPr>
              <a:t>𝑚 </a:t>
            </a:r>
            <a:r>
              <a:rPr lang="en-US" sz="1400" smtClean="0">
                <a:solidFill>
                  <a:srgbClr val="000000"/>
                </a:solidFill>
                <a:latin typeface="Cambria Math" panose="02040503050406030204" pitchFamily="18" charset="0"/>
              </a:rPr>
              <a:t>− 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sila koja postoji usled vazdušnog pritiska sredine na suprotnoj strani projektila u odnosu</a:t>
            </a:r>
            <a:b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              na dejstvo pogonskog pneumatskog pritiska (sila 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suprotstavljajućeg 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pritiska). </a:t>
            </a:r>
            <a:b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sz="140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Sila trenja koja deluje na projektil je zanemarljiva usled zauljenosti površine unutrašnje cevi po kojoj isti klizi dok se kreće.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9" y="3284984"/>
            <a:ext cx="7544454" cy="2202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35696" y="5853402"/>
                <a:ext cx="593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𝐾𝑟𝑒𝑡𝑎𝑛𝑗𝑒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𝑝𝑟𝑜𝑗𝑒𝑘𝑡𝑖𝑙𝑎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𝑘𝑟𝑜𝑧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𝑢𝑛𝑢𝑡𝑟𝑎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𝑛𝑗𝑢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𝑐𝑒𝑣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5853402"/>
                <a:ext cx="5938587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658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674636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Sudar membrane (sonde, talasovoda) i projektila je centralni čeoni sudar.</a:t>
            </a:r>
          </a:p>
          <a:p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Prilikom sudara, dolazi do lokalne deformacije sonde. Na mikroskopskom nivou, na mestu sudara dešava se odstupanje molekula materijala membrane iz svog ravnotežnog položaja u smeru kretanja projektila prema njoj, usled čega dolazi do prostiranja longitudinalnih talasa kroz nju u istom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smeru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06" y="2636912"/>
            <a:ext cx="6264696" cy="28120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65760" y="5587117"/>
                <a:ext cx="593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𝑆𝑢𝑑𝑎𝑟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𝑝𝑟𝑜𝑗𝑒𝑘𝑡𝑖𝑙𝑎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𝑚𝑒𝑚𝑏𝑟𝑎𝑛𝑒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60" y="5587117"/>
                <a:ext cx="5938587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4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82726" y="6026244"/>
                <a:ext cx="593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𝑑𝑖𝑛𝑎𝑚𝑖𝑘𝑒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𝑠𝑢𝑑𝑎𝑟𝑎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𝑝𝑟𝑜𝑗𝑒𝑘𝑡𝑖𝑙𝑎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𝑚𝑒𝑚𝑏𝑟𝑎𝑛𝑒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726" y="6026244"/>
                <a:ext cx="5938587" cy="307777"/>
              </a:xfrm>
              <a:prstGeom prst="rect">
                <a:avLst/>
              </a:prstGeom>
              <a:blipFill>
                <a:blip r:embed="rId2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39752" y="1483328"/>
                <a:ext cx="4824536" cy="53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1483328"/>
                <a:ext cx="4824536" cy="5377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Dinamički proces sudara opisan je primenom Hercove teorije sudara.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Za modelovanje visko-elastičnih svojstva membrane 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 projektila primenjeno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je Hukovo telo (opruga), dok su takva svojstva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O-prstenja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koji obavijaju membranu modelovana posredstvom Kelvin-Vojtovog tela (paralelna veza opruge i hidrauličkog cilindra).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77" y="2707947"/>
            <a:ext cx="4947445" cy="3175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71599" y="2067184"/>
                <a:ext cx="7200799" cy="53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𝑀</m:t>
                      </m:r>
                      <m:acc>
                        <m:accPr>
                          <m:chr m:val="̈"/>
                          <m:ctrlPr>
                            <a:rPr lang="en-US" sz="1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acc>
                      <m:r>
                        <a:rPr lang="en-GB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𝑝𝑝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99" y="2067184"/>
                <a:ext cx="7200799" cy="5377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12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74664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Željeno izlazno talasno polje aktuatora ima oblik zarubljene kupe čija je baza u obliku sfernog isečka, pri čemu je ugao nagiba kupe 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76,5 </a:t>
            </a:r>
            <a:r>
              <a:rPr lang="en-US" sz="1400" b="1" i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°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i="1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latin typeface="Arial" panose="020B0604020202020204" pitchFamily="34" charset="0"/>
                <a:ea typeface="Calibri" panose="020F0502020204030204" pitchFamily="34" charset="0"/>
              </a:rPr>
              <a:t>Ciljana </a:t>
            </a:r>
            <a:r>
              <a:rPr lang="en-GB" sz="1400">
                <a:latin typeface="Arial" panose="020B0604020202020204" pitchFamily="34" charset="0"/>
                <a:ea typeface="Calibri" panose="020F0502020204030204" pitchFamily="34" charset="0"/>
              </a:rPr>
              <a:t>maksimalna pozitivna promena pritiska duž ose </a:t>
            </a:r>
            <a:r>
              <a:rPr lang="en-GB" sz="1400" smtClean="0">
                <a:latin typeface="Arial" panose="020B0604020202020204" pitchFamily="34" charset="0"/>
                <a:ea typeface="Calibri" panose="020F0502020204030204" pitchFamily="34" charset="0"/>
              </a:rPr>
              <a:t>talasovoda linearno se smanjuje sa porastom rastojanja u odnosu na centar njene</a:t>
            </a:r>
            <a:r>
              <a:rPr lang="en-GB" sz="1400">
                <a:latin typeface="Arial" panose="020B0604020202020204" pitchFamily="34" charset="0"/>
                <a:ea typeface="Calibri" panose="020F0502020204030204" pitchFamily="34" charset="0"/>
              </a:rPr>
              <a:t> izlazne</a:t>
            </a:r>
            <a:r>
              <a:rPr lang="en-GB" sz="1400" smtClean="0">
                <a:latin typeface="Arial" panose="020B0604020202020204" pitchFamily="34" charset="0"/>
                <a:ea typeface="Calibri" panose="020F0502020204030204" pitchFamily="34" charset="0"/>
              </a:rPr>
              <a:t> čeone površine (karakteristika sfernog talasnog fonta).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latin typeface="Arial" panose="020B0604020202020204" pitchFamily="34" charset="0"/>
                <a:ea typeface="Calibri" panose="020F0502020204030204" pitchFamily="34" charset="0"/>
              </a:rPr>
              <a:t>Vreme trajanja oscilacije pri kojoj se javlja maksimalna pozitivna promena pritiska u bilo kojoj tački polja treba da bude najviše 11 </a:t>
            </a:r>
            <a:r>
              <a:rPr lang="en-US" sz="1400" i="1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μs</a:t>
            </a:r>
            <a:r>
              <a:rPr lang="en-US" sz="140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 pri čemu vreme trajanja pozitivne promene pritiska treba da iznosi maksimalno 8 </a:t>
            </a:r>
            <a:r>
              <a:rPr lang="en-US" sz="1400" i="1" smtClean="0">
                <a:solidFill>
                  <a:srgbClr val="202122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μs.</a:t>
            </a:r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2896"/>
            <a:ext cx="4874391" cy="3425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916" y="2380178"/>
            <a:ext cx="3867075" cy="33647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02706" y="6093296"/>
                <a:ext cx="593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𝐾𝑎𝑘𝑟𝑎𝑘𝑡𝑒𝑟𝑖𝑠𝑡𝑖𝑘𝑒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𝑖𝑧𝑙𝑎𝑧𝑛𝑜𝑔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𝑠𝑖𝑔𝑛𝑎𝑙𝑎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6" y="6093296"/>
                <a:ext cx="5938587" cy="307777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77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92696"/>
            <a:ext cx="6889077" cy="39246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4876" y="4941168"/>
                <a:ext cx="593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𝐼𝑧𝑙𝑎𝑧𝑛𝑜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𝑡𝑎𝑙𝑎𝑠𝑛𝑜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𝑝𝑜𝑙𝑗𝑒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876" y="4941168"/>
                <a:ext cx="5938587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92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Povratak aktuatora u početno stanje podrazumeva vra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ćanje membrane i projektila u početno stanje, kao i rasterećenje vazdušnog pritiska koji postoji u komorama izvršnog organa.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Svi procesi koji se dešavaju između pogona projektila i vraćanja aktuatora u početno stanje čine jedan ciklus njegovog radnog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režima.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Namena izvšnog organa je generisanje između 2000 i 2200 impulsa kompresionih talasa na svom izlazu za vreme jednog neprekidnog radnog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režima, pri čemu je željena 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frekvencija kojom se odvijaju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ciklusi 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između 8 i 10 </a:t>
            </a:r>
            <a:r>
              <a:rPr lang="en-GB" sz="1400" i="1">
                <a:latin typeface="Arial" panose="020B0604020202020204" pitchFamily="34" charset="0"/>
                <a:cs typeface="Arial" panose="020B0604020202020204" pitchFamily="34" charset="0"/>
              </a:rPr>
              <a:t>Hz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9857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Podešavanje karakteristika upravljačkih signala razvodnog ventila omogućeno je posredstvom korisničkog 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interfejsa </a:t>
            </a: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koji se sastoji od električnih i pneumatskih 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komponenti. Interfejs se nalazi na upravljačkoj kutiji.</a:t>
            </a:r>
            <a:endParaRPr lang="en-US" sz="140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Upravljačka kutija sadrži internu elektroniku koja sinhronizuje rad </a:t>
            </a: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električnog </a:t>
            </a: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segmenta sistema.</a:t>
            </a:r>
            <a:endParaRPr lang="en-US" sz="1400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/>
          <a:p>
            <a:pPr algn="ctr"/>
            <a:r>
              <a:rPr lang="en-US" sz="2400" smtClean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Upravljačka kutija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530983"/>
            <a:ext cx="6073635" cy="35116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02706" y="6165304"/>
                <a:ext cx="593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𝑈𝑝𝑟𝑎𝑣𝑙𝑗𝑎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č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𝑘𝑢𝑡𝑖𝑗𝑎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6" y="6165304"/>
                <a:ext cx="5938587" cy="307777"/>
              </a:xfrm>
              <a:prstGeom prst="rect">
                <a:avLst/>
              </a:prstGeom>
              <a:blipFill>
                <a:blip r:embed="rId3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78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83264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Razvodnim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ventilom upravlja se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bobuđivanjem Darlingtonovog spoja </a:t>
            </a:r>
            <a:r>
              <a:rPr lang="en-GB" sz="1400" i="1" smtClean="0">
                <a:latin typeface="Arial" panose="020B0604020202020204" pitchFamily="34" charset="0"/>
                <a:cs typeface="Arial" panose="020B0604020202020204" pitchFamily="34" charset="0"/>
              </a:rPr>
              <a:t>NPN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 bipolarnih tranzistora, pri čemu se na bazu spregnutih tranzistora dovodi električni </a:t>
            </a:r>
            <a:r>
              <a:rPr lang="en-GB" sz="1400" i="1" smtClean="0">
                <a:latin typeface="Arial" panose="020B0604020202020204" pitchFamily="34" charset="0"/>
                <a:cs typeface="Arial" panose="020B0604020202020204" pitchFamily="34" charset="0"/>
              </a:rPr>
              <a:t>PWM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 signal.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Karakteristike električne impulsno širinske modulacije mogu se uočiti na grafičkom displeju koji se nalazi na upravljačkoj kutiji.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36" y="2108517"/>
            <a:ext cx="3689771" cy="2773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7" y="1976282"/>
            <a:ext cx="4453772" cy="3037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80631" y="5281691"/>
                <a:ext cx="5938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𝐸𝑙𝑒𝑘𝑡𝑟𝑖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č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𝑝𝑜𝑡𝑘𝑜𝑙𝑜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𝑛𝑎𝑚𝑒𝑛𝑗𝑒𝑛𝑜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𝑧𝑎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𝑢𝑝𝑟𝑎𝑣𝑙𝑗𝑎𝑛𝑗𝑒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𝑟𝑎𝑧𝑣𝑜𝑑𝑛𝑖𝑚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𝑣𝑒𝑛𝑡𝑖𝑙𝑜𝑚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0631" y="5281691"/>
                <a:ext cx="5938587" cy="523220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88127" y="5333961"/>
                <a:ext cx="59385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𝑃𝑟𝑖𝑘𝑎𝑧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𝑝𝑜𝑑𝑒𝑠𝑖𝑣𝑖h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𝑝𝑎𝑟𝑎𝑚𝑒𝑡𝑎𝑟𝑎</m:t>
                      </m:r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𝑒𝑙𝑒𝑘𝑡𝑟𝑖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č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𝑛𝑒</m:t>
                      </m:r>
                    </m:oMath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𝑖𝑚𝑝𝑢𝑙𝑠𝑛𝑜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 š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𝑖𝑟𝑖𝑛𝑠𝑘𝑒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i="1">
                          <a:latin typeface="Cambria Math" panose="02040503050406030204" pitchFamily="18" charset="0"/>
                        </a:rPr>
                        <m:t>𝑚𝑜𝑑𝑢𝑙𝑎𝑐𝑖𝑗𝑒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8127" y="5333961"/>
                <a:ext cx="5938587" cy="523220"/>
              </a:xfrm>
              <a:prstGeom prst="rect">
                <a:avLst/>
              </a:prstGeom>
              <a:blipFill>
                <a:blip r:embed="rId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79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0265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sr-Latn-BA" sz="1400">
                <a:latin typeface="Arial" panose="020B0604020202020204" pitchFamily="34" charset="0"/>
                <a:cs typeface="Arial" panose="020B0604020202020204" pitchFamily="34" charset="0"/>
              </a:rPr>
              <a:t>Elektropneumatska automatizacija procesa predstavlja jedan od najprimenjenijih načina za ostvarivanje željenog rada automatskih sistema. </a:t>
            </a:r>
            <a:endParaRPr lang="en-US" sz="1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sr-Latn-BA" sz="1400" smtClean="0"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master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rada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r-Latn-BA" sz="1400" smtClean="0">
                <a:latin typeface="Arial" panose="020B0604020202020204" pitchFamily="34" charset="0"/>
                <a:cs typeface="Arial" panose="020B0604020202020204" pitchFamily="34" charset="0"/>
              </a:rPr>
              <a:t>je </a:t>
            </a:r>
            <a:r>
              <a:rPr lang="sr-Latn-BA" sz="1400">
                <a:latin typeface="Arial" panose="020B0604020202020204" pitchFamily="34" charset="0"/>
                <a:cs typeface="Arial" panose="020B0604020202020204" pitchFamily="34" charset="0"/>
              </a:rPr>
              <a:t>razvoj elektropneumatskog izvršnog organa koji generiše kompresione mehaničke talase, kao i korisnički interfejs koji je namenjen za njegovo </a:t>
            </a:r>
            <a:r>
              <a:rPr lang="sr-Latn-BA" sz="1400" smtClean="0">
                <a:latin typeface="Arial" panose="020B0604020202020204" pitchFamily="34" charset="0"/>
                <a:cs typeface="Arial" panose="020B0604020202020204" pitchFamily="34" charset="0"/>
              </a:rPr>
              <a:t>upravljanje.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Generisanje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talasnog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polja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zasnovano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je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principu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mehanike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sudara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čvrstih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tela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Postoji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mogućnost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da se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ovakav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može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primeniti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domenu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medicine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koja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bavi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fizikalnom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terapijom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telesnih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err="1" smtClean="0">
                <a:latin typeface="Arial" panose="020B0604020202020204" pitchFamily="34" charset="0"/>
                <a:cs typeface="Arial" panose="020B0604020202020204" pitchFamily="34" charset="0"/>
              </a:rPr>
              <a:t>povreda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pPr algn="ctr"/>
            <a:r>
              <a:rPr lang="en-GB" sz="240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Uvod</a:t>
            </a:r>
            <a:endParaRPr lang="en-GB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95735" y="5871132"/>
                <a:ext cx="4752528" cy="314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sr-Latn-BA" sz="1400" i="1">
                          <a:latin typeface="Cambria Math"/>
                        </a:rPr>
                        <m:t>Š</m:t>
                      </m:r>
                      <m:r>
                        <a:rPr lang="sr-Latn-BA" sz="1400" i="1">
                          <a:latin typeface="Cambria Math"/>
                        </a:rPr>
                        <m:t>𝑒𝑚𝑎𝑡𝑠𝑘𝑖</m:t>
                      </m:r>
                      <m:r>
                        <a:rPr lang="sr-Latn-BA" sz="1400" i="1">
                          <a:latin typeface="Cambria Math"/>
                        </a:rPr>
                        <m:t> </m:t>
                      </m:r>
                      <m:r>
                        <a:rPr lang="sr-Latn-BA" sz="1400" i="1">
                          <a:latin typeface="Cambria Math"/>
                        </a:rPr>
                        <m:t>𝑝𝑟𝑖𝑘𝑎𝑧</m:t>
                      </m:r>
                      <m:r>
                        <a:rPr lang="sr-Latn-BA" sz="1400" i="1">
                          <a:latin typeface="Cambria Math"/>
                        </a:rPr>
                        <m:t> </m:t>
                      </m:r>
                      <m:r>
                        <a:rPr lang="sr-Latn-BA" sz="1400" i="1">
                          <a:latin typeface="Cambria Math"/>
                        </a:rPr>
                        <m:t>𝑠𝑖𝑠𝑡𝑒𝑚𝑎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5" y="5871132"/>
                <a:ext cx="4752528" cy="314573"/>
              </a:xfrm>
              <a:prstGeom prst="rect">
                <a:avLst/>
              </a:prstGeom>
              <a:blipFill>
                <a:blip r:embed="rId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36" y="3284984"/>
            <a:ext cx="2850127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0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976664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Vremensko 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usklađivanje rada celokupnog električnog segmenta sistema omogućava firmver koji je implementiran 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u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mikrokontroleru.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Firmverski algoritam zasnovan je na principu rada konačne </a:t>
            </a:r>
            <a:r>
              <a:rPr lang="en-GB" sz="1400">
                <a:latin typeface="Arial" panose="020B0604020202020204" pitchFamily="34" charset="0"/>
                <a:cs typeface="Arial" panose="020B0604020202020204" pitchFamily="34" charset="0"/>
              </a:rPr>
              <a:t>mašine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stanja.</a:t>
            </a:r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91" y="1556792"/>
            <a:ext cx="6376018" cy="4277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602706" y="5917992"/>
                <a:ext cx="59385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𝐹𝑖𝑟𝑚𝑣𝑒𝑟𝑠𝑘𝑖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𝑎𝑙𝑔𝑜𝑟𝑖𝑡𝑎𝑚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6" y="5917992"/>
                <a:ext cx="5938587" cy="338554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08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3568" y="2204864"/>
            <a:ext cx="7776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4400" b="1" smtClean="0">
                <a:latin typeface="Arial" panose="020B0604020202020204" pitchFamily="34" charset="0"/>
                <a:cs typeface="Arial" panose="020B0604020202020204" pitchFamily="34" charset="0"/>
              </a:rPr>
              <a:t>KRAJ</a:t>
            </a:r>
            <a:endParaRPr lang="en-GB" sz="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0192" y="4365104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smtClean="0">
                <a:latin typeface="Arial" panose="020B0604020202020204" pitchFamily="34" charset="0"/>
                <a:cs typeface="Arial" panose="020B0604020202020204" pitchFamily="34" charset="0"/>
              </a:rPr>
              <a:t>Hvala na pažnji!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81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81053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Elastičnost predstavlja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svojstvo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čvrstog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tela da pod uticajem spoljašnje sile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menja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svoj oblik, pri čemu se posle prestanka dejstva iste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vraća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 prvobitno stanje	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Elastično svojstvo tela modeluje se oprugom.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Krutost opruge zavisi </a:t>
            </a:r>
            <a:r>
              <a:rPr lang="sv-SE" sz="1400">
                <a:latin typeface="Arial" panose="020B0604020202020204" pitchFamily="34" charset="0"/>
                <a:cs typeface="Arial" panose="020B0604020202020204" pitchFamily="34" charset="0"/>
              </a:rPr>
              <a:t>od </a:t>
            </a: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Jangovog modula elastičnosti i od geometrijskih karakteristika tela čije elastično svojstvo opisuje. </a:t>
            </a:r>
          </a:p>
          <a:p>
            <a:pPr marL="109728" indent="0">
              <a:spcBef>
                <a:spcPts val="600"/>
              </a:spcBef>
              <a:spcAft>
                <a:spcPts val="600"/>
              </a:spcAft>
              <a:buNone/>
            </a:pPr>
            <a:endParaRPr lang="en-GB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 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sr-Latn-BA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>
              <a:buNone/>
            </a:pP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267643"/>
            <a:ext cx="8229600" cy="706090"/>
          </a:xfrm>
        </p:spPr>
        <p:txBody>
          <a:bodyPr>
            <a:noAutofit/>
          </a:bodyPr>
          <a:lstStyle/>
          <a:p>
            <a:pPr algn="ctr"/>
            <a:r>
              <a:rPr lang="en-GB" sz="240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Elastična deformacija tela</a:t>
            </a:r>
            <a:endParaRPr lang="en-GB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758450"/>
            <a:ext cx="2934430" cy="914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0335" y="5102360"/>
                <a:ext cx="47525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𝐷𝑒𝑓𝑜𝑟𝑚𝑎𝑐𝑖𝑗𝑎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𝑡𝑒𝑙𝑎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𝑝𝑟𝑖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𝑑𝑒𝑗𝑠𝑡𝑣𝑢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𝑠𝑖𝑙𝑒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𝑧𝑎𝑡𝑒𝑧𝑎𝑛𝑗𝑎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335" y="5102360"/>
                <a:ext cx="4752528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0486" y="5102361"/>
                <a:ext cx="47525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𝑜𝑝𝑟𝑢𝑔𝑒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86" y="5102361"/>
                <a:ext cx="475252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13" y="3464288"/>
            <a:ext cx="3508274" cy="1349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07704" y="2995668"/>
                <a:ext cx="12140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995668"/>
                <a:ext cx="121407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19167" y="2995668"/>
                <a:ext cx="1004229" cy="5397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167" y="2995668"/>
                <a:ext cx="1004229" cy="5397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94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88254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Oscilovanje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čestice oko svog ravnotežnog položaja u neprekidnoj elastičnoj sredini, pri čemu se energija oscilovanja prenosi sa jedne na drugu česticu, naziva se mehanički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talas.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latin typeface="Arial" panose="020B0604020202020204" pitchFamily="34" charset="0"/>
                <a:cs typeface="Arial" panose="020B0604020202020204" pitchFamily="34" charset="0"/>
              </a:rPr>
              <a:t>Mehanički talasi dele se na kompresione (longitudinalne) i savijajuće (transferzalne).</a:t>
            </a:r>
            <a:endParaRPr lang="en-US" sz="14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Jednačina koja opisuje vezu brzine mehaničkog talasa sa vremenskom i prostornom promenom njegove elongacije, naziva se talasna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jednačina.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" indent="0">
              <a:buNone/>
            </a:pP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Mehanički talasi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90" y="3566017"/>
            <a:ext cx="4077612" cy="2050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379932" y="5699514"/>
                <a:ext cx="47525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𝐷𝑒𝑜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ž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𝑖𝑐𝑒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𝑝𝑜𝑏𝑢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đ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𝑒𝑛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𝑛𝑎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𝑜𝑠𝑐𝑖𝑙𝑎𝑐𝑖𝑗𝑒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932" y="5699514"/>
                <a:ext cx="4752528" cy="307777"/>
              </a:xfrm>
              <a:prstGeom prst="rect">
                <a:avLst/>
              </a:prstGeom>
              <a:blipFill>
                <a:blip r:embed="rId3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59732" y="2840915"/>
                <a:ext cx="4824536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732" y="2840915"/>
                <a:ext cx="4824536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81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21956"/>
                <a:ext cx="8229600" cy="4985335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Kompresioni </a:t>
                </a:r>
                <a:r>
                  <a:rPr 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talasi se manifestuju kao promena pritiska okoline u kojoj se </a:t>
                </a:r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prostiru.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T</a:t>
                </a:r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alasna </a:t>
                </a:r>
                <a:r>
                  <a:rPr 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dužina, frekvencija i talasna brzina </a:t>
                </a:r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signala pritiska i elongacije su isti, ali postoji fazna razlika od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GB" sz="1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1400" i="1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rad</a:t>
                </a:r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izme</a:t>
                </a:r>
                <a:r>
                  <a:rPr lang="en-GB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đu njih</a:t>
                </a:r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.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Apsolutna vrednost </a:t>
                </a:r>
                <a:r>
                  <a:rPr 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amplitude pritiska </a:t>
                </a:r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je maksimalna kada </a:t>
                </a:r>
                <a:r>
                  <a:rPr lang="en-US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je elongacija jednaka nuli i </a:t>
                </a:r>
                <a:r>
                  <a:rPr lang="en-US" sz="140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obratno.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160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21956"/>
                <a:ext cx="8229600" cy="4985335"/>
              </a:xfrm>
              <a:blipFill>
                <a:blip r:embed="rId2"/>
                <a:stretch>
                  <a:fillRect t="-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algn="ctr"/>
            <a:r>
              <a:rPr lang="en-US" sz="2400" smtClean="0">
                <a:solidFill>
                  <a:prstClr val="black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Kompresioni talasi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71" y="3365230"/>
            <a:ext cx="4082598" cy="20119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3058" y="5566415"/>
                <a:ext cx="3677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𝑃𝑟𝑜𝑚𝑒𝑛𝑎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𝑝𝑟𝑖𝑡𝑖𝑠𝑘𝑎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𝑝𝑟𝑜𝑠𝑡𝑜𝑟𝑢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𝑘𝑟𝑜𝑧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𝑘𝑜𝑗𝑖</m:t>
                      </m:r>
                    </m:oMath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𝑝𝑟𝑜𝑠𝑡𝑖𝑟𝑢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𝑘𝑜𝑚𝑝𝑟𝑒𝑠𝑖𝑜𝑛𝑖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𝑡𝑎𝑙𝑎𝑠𝑖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58" y="5566415"/>
                <a:ext cx="3677120" cy="523220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11392" y="2666474"/>
                <a:ext cx="2270775" cy="52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392" y="2666474"/>
                <a:ext cx="2270775" cy="5245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358" y="2700219"/>
            <a:ext cx="3863902" cy="3379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32376" y="6151190"/>
                <a:ext cx="36771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𝑖𝑔𝑛𝑎𝑙𝑖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𝑝𝑟𝑖𝑡𝑖𝑠𝑘𝑎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𝑒𝑙𝑜𝑛𝑔𝑎𝑐𝑖𝑗𝑒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376" y="6151190"/>
                <a:ext cx="3677120" cy="307777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05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24845"/>
          </a:xfrm>
        </p:spPr>
        <p:txBody>
          <a:bodyPr>
            <a:noAutofit/>
          </a:bodyPr>
          <a:lstStyle/>
          <a:p>
            <a:pPr algn="ctr"/>
            <a:r>
              <a:rPr lang="en-US" sz="240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Princip rada elektropneumatskog generatora kompresionih mehaničkih talasa </a:t>
            </a:r>
            <a:endParaRPr lang="en-US" sz="2400">
              <a:effectLst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73853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Sistem sadrži 3/2 normalno zatvoreni monostabilni električno aktivirani razvodni ventil koji pretvara elektropneumatsku energiju u pneumatsku energiju.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Izvršni organ (aktuator) pretvara svoju ulaznu pneumatsku energiju u polje kompresionih talasa na svom izlazu.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Razvodni ventil je integrisan u aktuator.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784338"/>
            <a:ext cx="5193524" cy="3204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51820" y="6022680"/>
                <a:ext cx="3240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𝑙𝑒𝑘𝑡𝑟𝑜𝑝𝑛𝑒𝑢𝑚𝑎𝑡𝑠𝑘𝑎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š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𝑒𝑚𝑎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𝑠𝑖𝑠𝑡𝑒𝑚𝑎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820" y="6022680"/>
                <a:ext cx="3240360" cy="307777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80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71" y="4077072"/>
            <a:ext cx="4312412" cy="18567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097909" y="3339748"/>
                <a:ext cx="3240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𝐴𝑘𝑡𝑢𝑎𝑡𝑜𝑟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909" y="3339748"/>
                <a:ext cx="3240360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97909" y="6040490"/>
                <a:ext cx="32403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𝑅𝑎𝑧𝑣𝑜𝑑𝑛𝑖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𝑣𝑒𝑛𝑡𝑖𝑙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909" y="6040490"/>
                <a:ext cx="324036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308461" y="-262724"/>
            <a:ext cx="2828397" cy="4163177"/>
          </a:xfrm>
        </p:spPr>
      </p:pic>
    </p:spTree>
    <p:extLst>
      <p:ext uri="{BB962C8B-B14F-4D97-AF65-F5344CB8AC3E}">
        <p14:creationId xmlns:p14="http://schemas.microsoft.com/office/powerpoint/2010/main" val="28727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3813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sr-Latn-BA" sz="16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sr-Latn-BA" sz="1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sr-Latn-BA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sr-Latn-BA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sr-Latn-BA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>
              <a:buNone/>
            </a:pPr>
            <a:endParaRPr lang="en-GB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051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60262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Na električni ulaz razvodnog ventila dovodi se naponska impulsno širinska modulacija (</a:t>
            </a:r>
            <a:r>
              <a:rPr lang="en-US" sz="1400" i="1" smtClean="0">
                <a:solidFill>
                  <a:srgbClr val="000000"/>
                </a:solidFill>
                <a:latin typeface="Arial" panose="020B0604020202020204" pitchFamily="34" charset="0"/>
              </a:rPr>
              <a:t>PWM</a:t>
            </a:r>
            <a:r>
              <a:rPr lang="en-US" sz="1400" smtClean="0">
                <a:solidFill>
                  <a:srgbClr val="000000"/>
                </a:solidFill>
                <a:latin typeface="Arial" panose="020B0604020202020204" pitchFamily="34" charset="0"/>
              </a:rPr>
              <a:t> signal), dok se na njegov pneumatski ulaz dovodi konstantan pneumatski pritisak.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Izlazni signal razvodnog ventila predstavlja pneumatski </a:t>
            </a:r>
            <a:r>
              <a:rPr lang="en-GB" sz="1400" i="1" smtClean="0">
                <a:solidFill>
                  <a:srgbClr val="000000"/>
                </a:solidFill>
                <a:latin typeface="Arial" panose="020B0604020202020204" pitchFamily="34" charset="0"/>
              </a:rPr>
              <a:t>PWM</a:t>
            </a:r>
            <a:r>
              <a:rPr lang="en-GB" sz="1400" smtClean="0">
                <a:solidFill>
                  <a:srgbClr val="000000"/>
                </a:solidFill>
                <a:latin typeface="Arial" panose="020B0604020202020204" pitchFamily="34" charset="0"/>
              </a:rPr>
              <a:t> signal.</a:t>
            </a:r>
            <a:endParaRPr lang="en-US" sz="140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sz="18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412776"/>
            <a:ext cx="5052498" cy="41989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02706" y="5753689"/>
                <a:ext cx="5938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𝑆𝑖𝑔𝑛𝑎𝑙𝑖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𝑟𝑎𝑧𝑣𝑜𝑑𝑛𝑜𝑔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𝑣𝑒𝑛𝑡𝑖𝑙𝑎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𝑧𝑎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𝑣𝑟𝑒𝑚𝑒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𝑟𝑎𝑑𝑛𝑜𝑔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𝑟𝑒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ž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𝑖𝑚𝑎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𝑎𝑘𝑡𝑢𝑎𝑡𝑜𝑟𝑎</m:t>
                      </m:r>
                    </m:oMath>
                  </m:oMathPara>
                </a14:m>
                <a:endParaRPr lang="en-GB" sz="160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06" y="5753689"/>
                <a:ext cx="5938587" cy="307777"/>
              </a:xfrm>
              <a:prstGeom prst="rect">
                <a:avLst/>
              </a:prstGeom>
              <a:blipFill>
                <a:blip r:embed="rId4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0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2615</TotalTime>
  <Words>933</Words>
  <Application>Microsoft Office PowerPoint</Application>
  <PresentationFormat>On-screen Show (4:3)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Lucida Sans Unicode</vt:lpstr>
      <vt:lpstr>Times New Roman</vt:lpstr>
      <vt:lpstr>Verdana</vt:lpstr>
      <vt:lpstr>Wingdings 2</vt:lpstr>
      <vt:lpstr>Wingdings 3</vt:lpstr>
      <vt:lpstr>Concourse</vt:lpstr>
      <vt:lpstr>PowerPoint Presentation</vt:lpstr>
      <vt:lpstr>Uvod</vt:lpstr>
      <vt:lpstr>Elastična deformacija tela</vt:lpstr>
      <vt:lpstr>Mehanički talasi</vt:lpstr>
      <vt:lpstr>Kompresioni talasi</vt:lpstr>
      <vt:lpstr>Princip rada elektropneumatskog generatora kompresionih mehaničkih talasa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Upravljačka kutija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Džoni</dc:creator>
  <cp:lastModifiedBy>Nikola</cp:lastModifiedBy>
  <cp:revision>216</cp:revision>
  <dcterms:created xsi:type="dcterms:W3CDTF">2018-09-23T16:14:58Z</dcterms:created>
  <dcterms:modified xsi:type="dcterms:W3CDTF">2020-09-20T10:56:14Z</dcterms:modified>
</cp:coreProperties>
</file>